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4" r:id="rId4"/>
    <p:sldId id="263" r:id="rId5"/>
    <p:sldId id="259" r:id="rId6"/>
    <p:sldId id="262" r:id="rId7"/>
    <p:sldId id="267" r:id="rId8"/>
    <p:sldId id="261" r:id="rId9"/>
    <p:sldId id="322" r:id="rId10"/>
    <p:sldId id="272" r:id="rId11"/>
    <p:sldId id="260" r:id="rId12"/>
    <p:sldId id="270" r:id="rId13"/>
    <p:sldId id="271" r:id="rId14"/>
    <p:sldId id="264" r:id="rId15"/>
    <p:sldId id="265" r:id="rId16"/>
    <p:sldId id="273" r:id="rId17"/>
    <p:sldId id="266" r:id="rId18"/>
    <p:sldId id="285" r:id="rId19"/>
    <p:sldId id="275" r:id="rId20"/>
    <p:sldId id="280" r:id="rId21"/>
    <p:sldId id="281" r:id="rId22"/>
    <p:sldId id="282" r:id="rId23"/>
    <p:sldId id="283" r:id="rId24"/>
    <p:sldId id="279" r:id="rId25"/>
    <p:sldId id="284" r:id="rId26"/>
    <p:sldId id="286" r:id="rId27"/>
    <p:sldId id="287" r:id="rId28"/>
    <p:sldId id="268" r:id="rId29"/>
    <p:sldId id="288" r:id="rId30"/>
    <p:sldId id="289" r:id="rId31"/>
    <p:sldId id="290" r:id="rId32"/>
    <p:sldId id="291" r:id="rId33"/>
    <p:sldId id="269" r:id="rId34"/>
    <p:sldId id="292" r:id="rId35"/>
    <p:sldId id="293" r:id="rId36"/>
    <p:sldId id="299" r:id="rId37"/>
    <p:sldId id="298" r:id="rId38"/>
    <p:sldId id="294" r:id="rId39"/>
    <p:sldId id="295" r:id="rId40"/>
    <p:sldId id="306" r:id="rId41"/>
    <p:sldId id="307" r:id="rId42"/>
    <p:sldId id="305" r:id="rId43"/>
    <p:sldId id="308" r:id="rId44"/>
    <p:sldId id="296" r:id="rId45"/>
    <p:sldId id="309" r:id="rId46"/>
    <p:sldId id="310" r:id="rId47"/>
    <p:sldId id="311" r:id="rId48"/>
    <p:sldId id="297" r:id="rId49"/>
    <p:sldId id="300" r:id="rId50"/>
    <p:sldId id="312" r:id="rId51"/>
    <p:sldId id="313" r:id="rId52"/>
    <p:sldId id="314" r:id="rId53"/>
    <p:sldId id="301" r:id="rId54"/>
    <p:sldId id="315" r:id="rId55"/>
    <p:sldId id="302" r:id="rId56"/>
    <p:sldId id="319" r:id="rId57"/>
    <p:sldId id="303" r:id="rId58"/>
    <p:sldId id="320" r:id="rId59"/>
    <p:sldId id="321" r:id="rId60"/>
    <p:sldId id="304" r:id="rId61"/>
    <p:sldId id="323" r:id="rId62"/>
    <p:sldId id="316" r:id="rId63"/>
    <p:sldId id="317" r:id="rId64"/>
    <p:sldId id="324" r:id="rId65"/>
    <p:sldId id="325" r:id="rId66"/>
    <p:sldId id="326" r:id="rId67"/>
    <p:sldId id="327" r:id="rId68"/>
    <p:sldId id="328" r:id="rId69"/>
    <p:sldId id="31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64" r:id="rId82"/>
    <p:sldId id="365" r:id="rId83"/>
    <p:sldId id="384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7"/>
    <p:restoredTop sz="94656"/>
  </p:normalViewPr>
  <p:slideViewPr>
    <p:cSldViewPr snapToGrid="0" snapToObjects="1">
      <p:cViewPr>
        <p:scale>
          <a:sx n="85" d="100"/>
          <a:sy n="85" d="100"/>
        </p:scale>
        <p:origin x="45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807-0A60-EF47-871E-AA658F75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CC6E0-3F00-744A-8902-8CA29644B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B3ECD-8ED5-1C45-B78B-EF94A336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73614-6BDD-5F4B-A6B3-3038D99D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CDBA-44FC-F847-BFEF-C70E222C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0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FE53-F542-FD41-B215-95E2CC7E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D0320-57A3-A14A-8874-807BC5B83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7700-57A0-A548-A4DE-FCF37C5A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A6D2F-C5C9-D34C-AAC9-70013DC6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EDBD8-959A-CE4B-BF36-5040DE35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4F9C7-FAC6-6D4F-B62A-9AE8D4CC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024AA-5035-9548-8ACD-C2E654CAF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2DA7A-0972-F240-B831-F45E8C90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D37E-2D8E-714D-9782-FEFD63D5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24D67-6808-7D4F-89A2-369C0830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B9F1-46C4-124E-9D64-2619DDD7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7C43-B834-DF45-90D5-B137FEC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6A62-8A70-9349-8937-91D1DF1B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D268B-DD0D-A042-AA4D-E1B835B3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1FAF5-6767-6840-8CC2-7CE8811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3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64F0-D327-B546-A506-480C297C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A5486-C1B3-8E44-A30D-0D1BF983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05DC8-46AB-DC46-BC05-3D2AC9C7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D13B-EED1-4743-B413-0D847CBB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1E85-030D-F840-AC7D-7843777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BE45-56E7-DA43-A872-8C690DF2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84FE-CD64-F44B-923A-F013A7726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05625-B978-9747-B7C1-DE407B768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6F4E5-4DD1-B44E-B472-FB3E02F2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DB49-DF5C-B940-97DD-E8907E68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AC3DB-7DA0-394A-8578-46F537B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7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815B-EDC6-4648-8F93-6A1742DB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8A05A-C28D-554C-B0F3-51BAE294C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30C05-C290-254C-B2E3-C8B3C29B0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DAFDA-3FD8-1244-A38A-FE2C643A6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B6394-0CD2-9A49-9338-921E9A6D8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F133F-D19A-184D-81F3-5BEADE58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77AFC-A304-9D4F-B724-38F8858C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C239C-7F98-3741-AB15-799363A0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4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FED9-2AB1-BE4F-AB6E-47DA346D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3F36-F883-454D-BE21-29AD67D2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CE5E2-F08A-1842-B2AA-9403448D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8E283-BB25-8D44-A00D-2951EA34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9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604FF-0CDD-AA41-B5C4-6FD0AD48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7BA45-109A-E34B-AEB4-1A482390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2EAA-4636-5D47-A6A6-5778EE66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9241-040F-E348-A278-555C1043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2DA39-C38A-704D-AD47-7EAA8C83C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15560-CC9A-3F45-9FC7-194FD7373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6386A-02EB-6741-B7A9-2837068B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55A-3360-6540-B79B-58264214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919B3-39C2-4B4D-ADC2-0536F394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116A-06A3-CF4B-BEF2-E02F4F42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DE0A5-AE92-324A-8D13-912D9D4A4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57FC-8E18-BB47-869C-A1E9594AF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3CEBE-0DB7-4C43-8BF4-105BFD91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4AD31-C644-AA41-8795-1D0EAAA6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9EB9F-FCEA-C348-AC12-B94D993B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0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AFD70-C894-A143-8BED-DFEA6E2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E9F71-76F6-604E-A32F-3B4A74B57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CA79-07F3-8D4A-A78C-51154F9FD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C9DD-E5F7-1040-8E8E-ACDB3F0212F1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3E61-C9D0-F442-88F8-573FCE6CB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D09FA-66F5-6A4D-ADD5-3D194184E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7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usgj13/W21.DigitalImageProces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grammingcomputervision.com/" TargetMode="External"/><Relationship Id="rId4" Type="http://schemas.openxmlformats.org/officeDocument/2006/relationships/hyperlink" Target="http://web.ipac.caltech.edu/staff/fmasci/home/astro_refs/Digital_Image_Processing_2ndEd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Marcus Gallagher-Jones – marcusgj13@gmail.com</a:t>
            </a:r>
          </a:p>
          <a:p>
            <a:r>
              <a:rPr lang="en-US" dirty="0"/>
              <a:t>Day2 </a:t>
            </a:r>
          </a:p>
          <a:p>
            <a:r>
              <a:rPr lang="en-US" dirty="0"/>
              <a:t>11/07/2018</a:t>
            </a:r>
          </a:p>
          <a:p>
            <a:r>
              <a:rPr lang="en-US" dirty="0">
                <a:hlinkClick r:id="rId2"/>
              </a:rPr>
              <a:t>https://github.com/marcusgj13/W21.DigitalImageProcessing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7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84E-3283-454D-938A-724C359A64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Preprocessing – why do we need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61EC-28DC-0A4F-8A20-6D59D9ED5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is the process by which images are modified to maximize the amount of useful information that can be extracted.</a:t>
            </a:r>
          </a:p>
          <a:p>
            <a:r>
              <a:rPr lang="en-US" dirty="0"/>
              <a:t>Generally the devices used to collect images are imperfect.</a:t>
            </a:r>
          </a:p>
          <a:p>
            <a:r>
              <a:rPr lang="en-US" dirty="0"/>
              <a:t>Images can be corrupted by uneven illumination, differential response of pixels, electronic noise etc.</a:t>
            </a:r>
          </a:p>
          <a:p>
            <a:r>
              <a:rPr lang="en-US" dirty="0"/>
              <a:t>Preprocessing is the process of removing as much of that error as possible before moving forward with analysis.</a:t>
            </a:r>
          </a:p>
        </p:txBody>
      </p:sp>
    </p:spTree>
    <p:extLst>
      <p:ext uri="{BB962C8B-B14F-4D97-AF65-F5344CB8AC3E}">
        <p14:creationId xmlns:p14="http://schemas.microsoft.com/office/powerpoint/2010/main" val="371429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-image comes with its own library of test images. We will be using these extensively today as we go through examples.</a:t>
            </a:r>
          </a:p>
          <a:p>
            <a:r>
              <a:rPr lang="en-US" dirty="0"/>
              <a:t>We will start with the coins data set.</a:t>
            </a:r>
          </a:p>
        </p:txBody>
      </p:sp>
    </p:spTree>
    <p:extLst>
      <p:ext uri="{BB962C8B-B14F-4D97-AF65-F5344CB8AC3E}">
        <p14:creationId xmlns:p14="http://schemas.microsoft.com/office/powerpoint/2010/main" val="259093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31E2-25A4-7A4B-81CA-158F9925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313"/>
            <a:ext cx="8035977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31E2-25A4-7A4B-81CA-158F9925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23" y="1818352"/>
            <a:ext cx="8035977" cy="4328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2344-2AA9-2840-8A80-5112098B6C9C}"/>
              </a:ext>
            </a:extLst>
          </p:cNvPr>
          <p:cNvSpPr txBox="1"/>
          <p:nvPr/>
        </p:nvSpPr>
        <p:spPr>
          <a:xfrm>
            <a:off x="838200" y="2761223"/>
            <a:ext cx="333681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It’s a good habit to inspect the properties of images once imported.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A19E21-4FBF-2F4E-A9D1-FF5A9CF9917B}"/>
              </a:ext>
            </a:extLst>
          </p:cNvPr>
          <p:cNvCxnSpPr>
            <a:cxnSpLocks/>
          </p:cNvCxnSpPr>
          <p:nvPr/>
        </p:nvCxnSpPr>
        <p:spPr>
          <a:xfrm>
            <a:off x="4108862" y="3259777"/>
            <a:ext cx="613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7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52888-CD7A-1E4E-A8F5-8CFFC011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01" t="6587" r="14663" b="3249"/>
          <a:stretch/>
        </p:blipFill>
        <p:spPr>
          <a:xfrm>
            <a:off x="3177914" y="1690688"/>
            <a:ext cx="5836171" cy="4668936"/>
          </a:xfrm>
        </p:spPr>
      </p:pic>
    </p:spTree>
    <p:extLst>
      <p:ext uri="{BB962C8B-B14F-4D97-AF65-F5344CB8AC3E}">
        <p14:creationId xmlns:p14="http://schemas.microsoft.com/office/powerpoint/2010/main" val="60778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image histograms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01CE-C346-924B-90FE-B579F507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86731" cy="4351338"/>
          </a:xfrm>
        </p:spPr>
      </p:pic>
    </p:spTree>
    <p:extLst>
      <p:ext uri="{BB962C8B-B14F-4D97-AF65-F5344CB8AC3E}">
        <p14:creationId xmlns:p14="http://schemas.microsoft.com/office/powerpoint/2010/main" val="55087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image histograms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01CE-C346-924B-90FE-B579F507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8673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5BF79-CC21-9349-B1A4-CCA2F0722BBA}"/>
              </a:ext>
            </a:extLst>
          </p:cNvPr>
          <p:cNvSpPr txBox="1"/>
          <p:nvPr/>
        </p:nvSpPr>
        <p:spPr>
          <a:xfrm>
            <a:off x="7652252" y="3600673"/>
            <a:ext cx="3336817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Histograms are a quick way of assessing if anything is weird with an image.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51682A-776A-CA4D-B6D4-A7EC8409BFF9}"/>
              </a:ext>
            </a:extLst>
          </p:cNvPr>
          <p:cNvCxnSpPr>
            <a:cxnSpLocks/>
          </p:cNvCxnSpPr>
          <p:nvPr/>
        </p:nvCxnSpPr>
        <p:spPr>
          <a:xfrm flipH="1">
            <a:off x="6430780" y="4204158"/>
            <a:ext cx="1221472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method of enhancing contrast in an image when signal is focused within a small range of values.</a:t>
            </a:r>
          </a:p>
          <a:p>
            <a:r>
              <a:rPr lang="en-US" dirty="0"/>
              <a:t>Histogram equalization aims to correct this by reshuffling values within the image such that there are a more even number values in each histogram bin.</a:t>
            </a:r>
          </a:p>
          <a:p>
            <a:r>
              <a:rPr lang="en-US" dirty="0"/>
              <a:t>This has the effect of enhancing contrast and can also correct uneven background.</a:t>
            </a:r>
          </a:p>
          <a:p>
            <a:r>
              <a:rPr lang="en-US" dirty="0"/>
              <a:t>We can do this globally or locally (adaptive histogram equalization).</a:t>
            </a:r>
          </a:p>
        </p:txBody>
      </p:sp>
    </p:spTree>
    <p:extLst>
      <p:ext uri="{BB962C8B-B14F-4D97-AF65-F5344CB8AC3E}">
        <p14:creationId xmlns:p14="http://schemas.microsoft.com/office/powerpoint/2010/main" val="44953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D19512-2D93-374E-9773-31A85F87D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2C60-28A1-3D48-AF24-8E642BF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766094"/>
            <a:ext cx="9969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7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8644-563B-B645-9F2D-AB8EFF3B2B7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689D-988E-6C40-8D9F-50367C3F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we will introduce </a:t>
            </a:r>
            <a:r>
              <a:rPr lang="en-US" dirty="0" err="1"/>
              <a:t>scikit</a:t>
            </a:r>
            <a:r>
              <a:rPr lang="en-US" dirty="0"/>
              <a:t>-image, a python library containing a variety of useful functions for dealing with images.</a:t>
            </a:r>
          </a:p>
          <a:p>
            <a:r>
              <a:rPr lang="en-US" dirty="0"/>
              <a:t>Alongside this we will learn which are the most likely tools to be useful when tackling an image processing task.</a:t>
            </a:r>
          </a:p>
          <a:p>
            <a:r>
              <a:rPr lang="en-US" dirty="0"/>
              <a:t>We will cover preprocessing: histogram equalization, Fourier transforms and filtering, denoising.</a:t>
            </a:r>
          </a:p>
          <a:p>
            <a:r>
              <a:rPr lang="en-US" dirty="0"/>
              <a:t>And postprocessing: Edge detection, thresholding, segmentation, morphological opening/closing, masking and ROI extraction.</a:t>
            </a:r>
          </a:p>
        </p:txBody>
      </p:sp>
    </p:spTree>
    <p:extLst>
      <p:ext uri="{BB962C8B-B14F-4D97-AF65-F5344CB8AC3E}">
        <p14:creationId xmlns:p14="http://schemas.microsoft.com/office/powerpoint/2010/main" val="31162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833BC-D4E6-0244-AEF3-143981499146}"/>
              </a:ext>
            </a:extLst>
          </p:cNvPr>
          <p:cNvSpPr txBox="1"/>
          <p:nvPr/>
        </p:nvSpPr>
        <p:spPr>
          <a:xfrm>
            <a:off x="8326811" y="1887983"/>
            <a:ext cx="2870842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exposure sub library contains a lot of useful tools for adjusting image contrast.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C2EEE5-F92D-4544-9B32-6C9C6ACBFFD4}"/>
              </a:ext>
            </a:extLst>
          </p:cNvPr>
          <p:cNvCxnSpPr>
            <a:cxnSpLocks/>
          </p:cNvCxnSpPr>
          <p:nvPr/>
        </p:nvCxnSpPr>
        <p:spPr>
          <a:xfrm flipH="1">
            <a:off x="7495083" y="2326577"/>
            <a:ext cx="8317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7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AEE9C-872C-D342-AC8A-F7FC7AE6B386}"/>
              </a:ext>
            </a:extLst>
          </p:cNvPr>
          <p:cNvCxnSpPr>
            <a:cxnSpLocks/>
          </p:cNvCxnSpPr>
          <p:nvPr/>
        </p:nvCxnSpPr>
        <p:spPr>
          <a:xfrm flipH="1" flipV="1">
            <a:off x="4781862" y="2938072"/>
            <a:ext cx="3679860" cy="7975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59FE8C-110E-B74A-A8C0-73AAA27F54C1}"/>
              </a:ext>
            </a:extLst>
          </p:cNvPr>
          <p:cNvSpPr txBox="1"/>
          <p:nvPr/>
        </p:nvSpPr>
        <p:spPr>
          <a:xfrm>
            <a:off x="8326811" y="3535038"/>
            <a:ext cx="287084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Remember we use a period to access </a:t>
            </a:r>
            <a:r>
              <a:rPr lang="en-US" sz="2400" dirty="0" err="1"/>
              <a:t>subfunctions</a:t>
            </a:r>
            <a:r>
              <a:rPr lang="en-US" sz="2400" dirty="0"/>
              <a:t> from within a library.</a:t>
            </a:r>
          </a:p>
        </p:txBody>
      </p:sp>
    </p:spTree>
    <p:extLst>
      <p:ext uri="{BB962C8B-B14F-4D97-AF65-F5344CB8AC3E}">
        <p14:creationId xmlns:p14="http://schemas.microsoft.com/office/powerpoint/2010/main" val="131963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AC938-82E4-8E4A-8A42-085DBC6A3B2F}"/>
              </a:ext>
            </a:extLst>
          </p:cNvPr>
          <p:cNvCxnSpPr>
            <a:cxnSpLocks/>
          </p:cNvCxnSpPr>
          <p:nvPr/>
        </p:nvCxnSpPr>
        <p:spPr>
          <a:xfrm flipH="1">
            <a:off x="7644984" y="4287187"/>
            <a:ext cx="82445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F1C566-39F2-1548-AF10-5DD35F4110BB}"/>
              </a:ext>
            </a:extLst>
          </p:cNvPr>
          <p:cNvSpPr txBox="1"/>
          <p:nvPr/>
        </p:nvSpPr>
        <p:spPr>
          <a:xfrm>
            <a:off x="8326811" y="3535038"/>
            <a:ext cx="2870842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use subplots to display the original and results side by side for easy comparison.</a:t>
            </a:r>
          </a:p>
        </p:txBody>
      </p:sp>
    </p:spTree>
    <p:extLst>
      <p:ext uri="{BB962C8B-B14F-4D97-AF65-F5344CB8AC3E}">
        <p14:creationId xmlns:p14="http://schemas.microsoft.com/office/powerpoint/2010/main" val="245827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AC938-82E4-8E4A-8A42-085DBC6A3B2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31370" y="5703838"/>
            <a:ext cx="1304144" cy="7869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F1C566-39F2-1548-AF10-5DD35F4110BB}"/>
              </a:ext>
            </a:extLst>
          </p:cNvPr>
          <p:cNvSpPr txBox="1"/>
          <p:nvPr/>
        </p:nvSpPr>
        <p:spPr>
          <a:xfrm>
            <a:off x="6835514" y="4919008"/>
            <a:ext cx="5006716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 the change here. </a:t>
            </a:r>
            <a:r>
              <a:rPr lang="en-US" sz="2400" dirty="0" err="1"/>
              <a:t>Skimage</a:t>
            </a:r>
            <a:r>
              <a:rPr lang="en-US" sz="2400" dirty="0"/>
              <a:t> prefers the data to be in different formats for particular functions so the values of your data may be changed. </a:t>
            </a:r>
          </a:p>
        </p:txBody>
      </p:sp>
    </p:spTree>
    <p:extLst>
      <p:ext uri="{BB962C8B-B14F-4D97-AF65-F5344CB8AC3E}">
        <p14:creationId xmlns:p14="http://schemas.microsoft.com/office/powerpoint/2010/main" val="73713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7BDD64-21ED-A94C-A9ED-11E0BF21F7FC}"/>
              </a:ext>
            </a:extLst>
          </p:cNvPr>
          <p:cNvCxnSpPr>
            <a:cxnSpLocks/>
          </p:cNvCxnSpPr>
          <p:nvPr/>
        </p:nvCxnSpPr>
        <p:spPr>
          <a:xfrm flipH="1">
            <a:off x="7644984" y="4287187"/>
            <a:ext cx="82445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BF201-62E8-144E-B248-12E83173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98203"/>
            <a:ext cx="10250225" cy="4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4CB2D-7773-394C-8EB6-D2EA04D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6979"/>
            <a:ext cx="10513378" cy="39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4CB2D-7773-394C-8EB6-D2EA04D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6979"/>
            <a:ext cx="10513378" cy="39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FBC8E-936D-BD4E-AB8B-93C0E506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9" y="1889124"/>
            <a:ext cx="8748713" cy="45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39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previous algorithm works on the image globally.</a:t>
            </a:r>
          </a:p>
          <a:p>
            <a:r>
              <a:rPr lang="en-US" dirty="0"/>
              <a:t>This might not always be the best strategy as you can see.</a:t>
            </a:r>
          </a:p>
          <a:p>
            <a:r>
              <a:rPr lang="en-US" dirty="0"/>
              <a:t>Adaptive histogram EQ enhances contrast by altering the histogram of local regions of the image.</a:t>
            </a:r>
          </a:p>
          <a:p>
            <a:r>
              <a:rPr lang="en-US" dirty="0"/>
              <a:t>This can give better results when you have regions of localized intensity.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0901D-E893-6649-938F-98ADB893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17249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E2EF-E452-C240-817F-4F6658552E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Before we begin a note on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CAC8-8C5E-3442-B58E-ECBBC82B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image processing will only be as good as the images going in.</a:t>
            </a:r>
          </a:p>
          <a:p>
            <a:r>
              <a:rPr lang="en-US" dirty="0"/>
              <a:t>We can correct some experimental errors but not all so be careful that your imaging setup is suitable for your needs (where possible of course).</a:t>
            </a:r>
          </a:p>
          <a:p>
            <a:r>
              <a:rPr lang="en-US" dirty="0"/>
              <a:t>Always be aware of things like uneven lighting, staining strategies, vibrations etc. that can degrade image quality. </a:t>
            </a:r>
          </a:p>
        </p:txBody>
      </p:sp>
    </p:spTree>
    <p:extLst>
      <p:ext uri="{BB962C8B-B14F-4D97-AF65-F5344CB8AC3E}">
        <p14:creationId xmlns:p14="http://schemas.microsoft.com/office/powerpoint/2010/main" val="171382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8E3EC-95BA-F94C-BE11-D4B1B07A46E8}"/>
              </a:ext>
            </a:extLst>
          </p:cNvPr>
          <p:cNvCxnSpPr>
            <a:cxnSpLocks/>
          </p:cNvCxnSpPr>
          <p:nvPr/>
        </p:nvCxnSpPr>
        <p:spPr>
          <a:xfrm flipV="1">
            <a:off x="9018065" y="3028950"/>
            <a:ext cx="0" cy="10352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9441CD-D1A0-CD40-BEF7-F901FF0BC4B4}"/>
              </a:ext>
            </a:extLst>
          </p:cNvPr>
          <p:cNvSpPr txBox="1"/>
          <p:nvPr/>
        </p:nvSpPr>
        <p:spPr>
          <a:xfrm>
            <a:off x="6864088" y="3661709"/>
            <a:ext cx="448971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two main </a:t>
            </a:r>
            <a:r>
              <a:rPr lang="en-US" sz="2400" dirty="0" err="1"/>
              <a:t>paramaters</a:t>
            </a:r>
            <a:r>
              <a:rPr lang="en-US" sz="2400" dirty="0"/>
              <a:t> are the kernel size, which defines how big of a region to do local histogram adjustment, and clip limit, which determines he height of any given histogram.</a:t>
            </a:r>
          </a:p>
        </p:txBody>
      </p:sp>
    </p:spTree>
    <p:extLst>
      <p:ext uri="{BB962C8B-B14F-4D97-AF65-F5344CB8AC3E}">
        <p14:creationId xmlns:p14="http://schemas.microsoft.com/office/powerpoint/2010/main" val="156772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38075-F712-A949-B543-74054A10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1" y="3754149"/>
            <a:ext cx="3624262" cy="1317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359F4-9743-4347-8721-8F1AA5978EAC}"/>
              </a:ext>
            </a:extLst>
          </p:cNvPr>
          <p:cNvSpPr txBox="1"/>
          <p:nvPr/>
        </p:nvSpPr>
        <p:spPr>
          <a:xfrm>
            <a:off x="7811882" y="5309738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clip limit</a:t>
            </a:r>
          </a:p>
        </p:txBody>
      </p:sp>
    </p:spTree>
    <p:extLst>
      <p:ext uri="{BB962C8B-B14F-4D97-AF65-F5344CB8AC3E}">
        <p14:creationId xmlns:p14="http://schemas.microsoft.com/office/powerpoint/2010/main" val="337209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25CD-B139-DE41-BC41-DC171D40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31" y="1872668"/>
            <a:ext cx="5255138" cy="47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5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Fourier transforms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filtering is to isolate particular components of an image and either enhance of remove them.</a:t>
            </a:r>
          </a:p>
          <a:p>
            <a:r>
              <a:rPr lang="en-US" dirty="0"/>
              <a:t>Typically this is performed by convolution with a kernel.</a:t>
            </a:r>
          </a:p>
          <a:p>
            <a:r>
              <a:rPr lang="en-US" dirty="0"/>
              <a:t>Convolution is a pixelwise operation and can be very slow.</a:t>
            </a:r>
          </a:p>
          <a:p>
            <a:r>
              <a:rPr lang="en-US" dirty="0"/>
              <a:t>Alternatively we can exploit Fourier transforms to perform these operations in the frequency domain.</a:t>
            </a:r>
          </a:p>
          <a:p>
            <a:r>
              <a:rPr lang="en-US" dirty="0"/>
              <a:t>This makes use of something known as convolution theorem.</a:t>
            </a:r>
          </a:p>
        </p:txBody>
      </p:sp>
    </p:spTree>
    <p:extLst>
      <p:ext uri="{BB962C8B-B14F-4D97-AF65-F5344CB8AC3E}">
        <p14:creationId xmlns:p14="http://schemas.microsoft.com/office/powerpoint/2010/main" val="269993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 theorem and frequency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Fourier transform is a means of representing a function as a series of sine and cosine waves.</a:t>
            </a:r>
          </a:p>
          <a:p>
            <a:r>
              <a:rPr lang="en-US" dirty="0"/>
              <a:t>In Fourier representation, each pixel contains information from all pixels in the image it was calculated from.</a:t>
            </a:r>
          </a:p>
          <a:p>
            <a:r>
              <a:rPr lang="en-US" dirty="0"/>
              <a:t>This means that if we modify a single pixel in the Fourier transform of an image, we modify all pixels in the image.  </a:t>
            </a:r>
          </a:p>
          <a:p>
            <a:r>
              <a:rPr lang="en-US" dirty="0"/>
              <a:t>So if we multiply the Fourier transform by a function, the whole image will be modified by that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79E2-C8FB-D541-B090-7C53D8A5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09" y="5727362"/>
            <a:ext cx="3831382" cy="4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3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650A57-8D7F-AE47-B0AC-1814F148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5644"/>
            <a:ext cx="9211009" cy="4351338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231B0-DDDE-DE45-9627-90336BB1AD23}"/>
              </a:ext>
            </a:extLst>
          </p:cNvPr>
          <p:cNvCxnSpPr>
            <a:cxnSpLocks/>
          </p:cNvCxnSpPr>
          <p:nvPr/>
        </p:nvCxnSpPr>
        <p:spPr>
          <a:xfrm flipH="1" flipV="1">
            <a:off x="5081666" y="2383437"/>
            <a:ext cx="4466059" cy="269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E5BE6B-17A7-1949-A4E9-B6E300D5EFA9}"/>
              </a:ext>
            </a:extLst>
          </p:cNvPr>
          <p:cNvSpPr txBox="1"/>
          <p:nvPr/>
        </p:nvSpPr>
        <p:spPr>
          <a:xfrm>
            <a:off x="9404597" y="2383437"/>
            <a:ext cx="2189971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access the Fourier transform via </a:t>
            </a:r>
            <a:r>
              <a:rPr lang="en-US" sz="2400" dirty="0" err="1"/>
              <a:t>numpy’s</a:t>
            </a:r>
            <a:r>
              <a:rPr lang="en-US" sz="2400" dirty="0"/>
              <a:t> </a:t>
            </a:r>
            <a:r>
              <a:rPr lang="en-US" sz="2400" dirty="0" err="1"/>
              <a:t>fft</a:t>
            </a:r>
            <a:r>
              <a:rPr lang="en-US" sz="2400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836431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650A57-8D7F-AE47-B0AC-1814F148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635"/>
            <a:ext cx="9211009" cy="4351338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231B0-DDDE-DE45-9627-90336BB1AD23}"/>
              </a:ext>
            </a:extLst>
          </p:cNvPr>
          <p:cNvCxnSpPr>
            <a:cxnSpLocks/>
          </p:cNvCxnSpPr>
          <p:nvPr/>
        </p:nvCxnSpPr>
        <p:spPr>
          <a:xfrm flipH="1" flipV="1">
            <a:off x="6970428" y="2399967"/>
            <a:ext cx="1798818" cy="3432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E5BE6B-17A7-1949-A4E9-B6E300D5EFA9}"/>
              </a:ext>
            </a:extLst>
          </p:cNvPr>
          <p:cNvSpPr txBox="1"/>
          <p:nvPr/>
        </p:nvSpPr>
        <p:spPr>
          <a:xfrm>
            <a:off x="8559384" y="2416498"/>
            <a:ext cx="324412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are using the 2D </a:t>
            </a:r>
            <a:r>
              <a:rPr lang="en-US" sz="2400" dirty="0" err="1"/>
              <a:t>fft</a:t>
            </a:r>
            <a:r>
              <a:rPr lang="en-US" sz="2400" dirty="0"/>
              <a:t> (our image is 2D) as well as </a:t>
            </a:r>
            <a:r>
              <a:rPr lang="en-US" sz="2400" dirty="0" err="1"/>
              <a:t>fftshift</a:t>
            </a:r>
            <a:r>
              <a:rPr lang="en-US" sz="2400" dirty="0"/>
              <a:t> to make sure the lowest frequency term is at the </a:t>
            </a:r>
            <a:r>
              <a:rPr lang="en-US" sz="2400" dirty="0" err="1"/>
              <a:t>centre</a:t>
            </a:r>
            <a:r>
              <a:rPr lang="en-US" sz="2400" dirty="0"/>
              <a:t> of the image.</a:t>
            </a:r>
          </a:p>
        </p:txBody>
      </p:sp>
    </p:spTree>
    <p:extLst>
      <p:ext uri="{BB962C8B-B14F-4D97-AF65-F5344CB8AC3E}">
        <p14:creationId xmlns:p14="http://schemas.microsoft.com/office/powerpoint/2010/main" val="188380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6A5BA-0BA0-6C44-8CB9-01002ABF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434"/>
            <a:ext cx="10515600" cy="4321720"/>
          </a:xfrm>
        </p:spPr>
      </p:pic>
    </p:spTree>
    <p:extLst>
      <p:ext uri="{BB962C8B-B14F-4D97-AF65-F5344CB8AC3E}">
        <p14:creationId xmlns:p14="http://schemas.microsoft.com/office/powerpoint/2010/main" val="269007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in the Fourier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move out radially from the </a:t>
            </a:r>
            <a:r>
              <a:rPr lang="en-US" dirty="0" err="1"/>
              <a:t>centre</a:t>
            </a:r>
            <a:r>
              <a:rPr lang="en-US" dirty="0"/>
              <a:t> of a Fourier transform we are increasing in resolution.</a:t>
            </a:r>
          </a:p>
          <a:p>
            <a:r>
              <a:rPr lang="en-US" dirty="0"/>
              <a:t>By modifying pixels at a certain resolution from the </a:t>
            </a:r>
            <a:r>
              <a:rPr lang="en-US" dirty="0" err="1"/>
              <a:t>centre</a:t>
            </a:r>
            <a:r>
              <a:rPr lang="en-US" dirty="0"/>
              <a:t> of the transform we can therefore alter the resolution of the image, or features of a certain resolution.</a:t>
            </a:r>
          </a:p>
          <a:p>
            <a:r>
              <a:rPr lang="en-US" dirty="0"/>
              <a:t>A low pass filter is one where the low resolution components ‘pass’ and the higher resolution components are blocked.</a:t>
            </a:r>
          </a:p>
          <a:p>
            <a:r>
              <a:rPr lang="en-US" dirty="0"/>
              <a:t>A high pass filter does the converse – emphasizing high resolution features.</a:t>
            </a:r>
          </a:p>
        </p:txBody>
      </p:sp>
    </p:spTree>
    <p:extLst>
      <p:ext uri="{BB962C8B-B14F-4D97-AF65-F5344CB8AC3E}">
        <p14:creationId xmlns:p14="http://schemas.microsoft.com/office/powerpoint/2010/main" val="1830757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>
            <a:off x="6295869" y="4001294"/>
            <a:ext cx="1837776" cy="357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7538644" y="3221769"/>
            <a:ext cx="4489711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is the radial function from yesterday. We will use it to define a mask</a:t>
            </a:r>
          </a:p>
        </p:txBody>
      </p:sp>
    </p:spTree>
    <p:extLst>
      <p:ext uri="{BB962C8B-B14F-4D97-AF65-F5344CB8AC3E}">
        <p14:creationId xmlns:p14="http://schemas.microsoft.com/office/powerpoint/2010/main" val="18080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-image puts together a large number of functions/algorithms that are necessary for most image processing </a:t>
            </a:r>
            <a:r>
              <a:rPr lang="en-US" dirty="0" err="1"/>
              <a:t>endevaours</a:t>
            </a:r>
            <a:r>
              <a:rPr lang="en-US" dirty="0"/>
              <a:t>.</a:t>
            </a:r>
          </a:p>
          <a:p>
            <a:r>
              <a:rPr lang="en-US" dirty="0"/>
              <a:t>It is built over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r>
              <a:rPr lang="en-US" dirty="0"/>
              <a:t> making it easy to use with other code.</a:t>
            </a:r>
          </a:p>
          <a:p>
            <a:r>
              <a:rPr lang="en-US" dirty="0"/>
              <a:t>The main goals of it’s development are stated as follows:</a:t>
            </a:r>
          </a:p>
          <a:p>
            <a:pPr lvl="1"/>
            <a:r>
              <a:rPr lang="en-US" dirty="0"/>
              <a:t>To provide high quality, well-documented and easy-to-use implementations of common image processing algorithms.</a:t>
            </a:r>
          </a:p>
          <a:p>
            <a:pPr lvl="1"/>
            <a:r>
              <a:rPr lang="en-US" dirty="0"/>
              <a:t>To facilitate education in image processing.</a:t>
            </a:r>
          </a:p>
          <a:p>
            <a:r>
              <a:rPr lang="en-US" dirty="0"/>
              <a:t>If you are interested in learning more about it’s development look here: Van der Walt et al. (2014), </a:t>
            </a:r>
            <a:r>
              <a:rPr lang="en-US" dirty="0" err="1"/>
              <a:t>PeerJ</a:t>
            </a:r>
            <a:r>
              <a:rPr lang="en-US" dirty="0"/>
              <a:t>, DOI 10.7717/peerj.453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23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>
            <a:off x="6235908" y="5019846"/>
            <a:ext cx="284813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9084041" y="4780746"/>
            <a:ext cx="293806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the mask we block all values above a certain spatial frequency.</a:t>
            </a:r>
          </a:p>
        </p:txBody>
      </p:sp>
    </p:spTree>
    <p:extLst>
      <p:ext uri="{BB962C8B-B14F-4D97-AF65-F5344CB8AC3E}">
        <p14:creationId xmlns:p14="http://schemas.microsoft.com/office/powerpoint/2010/main" val="46012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 flipV="1">
            <a:off x="8634334" y="5441430"/>
            <a:ext cx="449708" cy="17802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8934139" y="4780746"/>
            <a:ext cx="308797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then return the absolute value (FFT introduces an imaginary component).</a:t>
            </a:r>
          </a:p>
        </p:txBody>
      </p:sp>
    </p:spTree>
    <p:extLst>
      <p:ext uri="{BB962C8B-B14F-4D97-AF65-F5344CB8AC3E}">
        <p14:creationId xmlns:p14="http://schemas.microsoft.com/office/powerpoint/2010/main" val="114185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57527F-65F3-6344-9E5A-03B09B0EF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286" y="1825625"/>
            <a:ext cx="8877428" cy="4351338"/>
          </a:xfrm>
        </p:spPr>
      </p:pic>
    </p:spTree>
    <p:extLst>
      <p:ext uri="{BB962C8B-B14F-4D97-AF65-F5344CB8AC3E}">
        <p14:creationId xmlns:p14="http://schemas.microsoft.com/office/powerpoint/2010/main" val="287078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5C869-8BC6-BB45-9065-4A47D3B4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50" y="1878207"/>
            <a:ext cx="10639624" cy="4372691"/>
          </a:xfrm>
        </p:spPr>
      </p:pic>
    </p:spTree>
    <p:extLst>
      <p:ext uri="{BB962C8B-B14F-4D97-AF65-F5344CB8AC3E}">
        <p14:creationId xmlns:p14="http://schemas.microsoft.com/office/powerpoint/2010/main" val="1113174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02145-4D4C-7442-912E-85C4EC5A7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52" y="1825625"/>
            <a:ext cx="10079895" cy="4351338"/>
          </a:xfrm>
        </p:spPr>
      </p:pic>
    </p:spTree>
    <p:extLst>
      <p:ext uri="{BB962C8B-B14F-4D97-AF65-F5344CB8AC3E}">
        <p14:creationId xmlns:p14="http://schemas.microsoft.com/office/powerpoint/2010/main" val="125758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02145-4D4C-7442-912E-85C4EC5A7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52" y="1825625"/>
            <a:ext cx="100798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AEDD-E2D3-0E4D-B80C-A5A828A31C0A}"/>
              </a:ext>
            </a:extLst>
          </p:cNvPr>
          <p:cNvSpPr txBox="1"/>
          <p:nvPr/>
        </p:nvSpPr>
        <p:spPr>
          <a:xfrm>
            <a:off x="299805" y="4106189"/>
            <a:ext cx="2503356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function is almost exactly the same but the mask is inverted</a:t>
            </a:r>
          </a:p>
        </p:txBody>
      </p:sp>
    </p:spTree>
    <p:extLst>
      <p:ext uri="{BB962C8B-B14F-4D97-AF65-F5344CB8AC3E}">
        <p14:creationId xmlns:p14="http://schemas.microsoft.com/office/powerpoint/2010/main" val="879180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107519-8E43-1D42-936E-7331D6EF1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58" y="1825625"/>
            <a:ext cx="9076083" cy="4351338"/>
          </a:xfrm>
        </p:spPr>
      </p:pic>
    </p:spTree>
    <p:extLst>
      <p:ext uri="{BB962C8B-B14F-4D97-AF65-F5344CB8AC3E}">
        <p14:creationId xmlns:p14="http://schemas.microsoft.com/office/powerpoint/2010/main" val="2992663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D5FA41-5FFA-C947-88D7-86B8BB7B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98128"/>
            <a:ext cx="10603151" cy="4357701"/>
          </a:xfrm>
        </p:spPr>
      </p:pic>
    </p:spTree>
    <p:extLst>
      <p:ext uri="{BB962C8B-B14F-4D97-AF65-F5344CB8AC3E}">
        <p14:creationId xmlns:p14="http://schemas.microsoft.com/office/powerpoint/2010/main" val="2402949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Skimage</a:t>
            </a:r>
            <a:r>
              <a:rPr lang="en-US" dirty="0"/>
              <a:t> has a large number of other filters which have a variety of functions.</a:t>
            </a:r>
          </a:p>
          <a:p>
            <a:r>
              <a:rPr lang="en-US" dirty="0"/>
              <a:t>Some are good for removing noise and emphasizing large objects (gaussian, median, mean)</a:t>
            </a:r>
          </a:p>
          <a:p>
            <a:r>
              <a:rPr lang="en-US" dirty="0"/>
              <a:t>Others are good for enhancing edges (Laplacian, </a:t>
            </a:r>
            <a:r>
              <a:rPr lang="en-US" dirty="0" err="1"/>
              <a:t>sobel</a:t>
            </a:r>
            <a:r>
              <a:rPr lang="en-US" dirty="0"/>
              <a:t>, canny).</a:t>
            </a:r>
          </a:p>
          <a:p>
            <a:r>
              <a:rPr lang="en-US" dirty="0"/>
              <a:t>These typically involve more complicated kernels than those we defined ourselves.</a:t>
            </a:r>
          </a:p>
          <a:p>
            <a:r>
              <a:rPr lang="en-US" dirty="0"/>
              <a:t>We’ll go over a few examples but definitely </a:t>
            </a:r>
            <a:r>
              <a:rPr lang="en-US"/>
              <a:t>try others yourself.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413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first we’ll create a noisy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9A2B1-6217-924D-8FC4-C94133E41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513" y="1825624"/>
            <a:ext cx="8686799" cy="4716402"/>
          </a:xfrm>
        </p:spPr>
      </p:pic>
    </p:spTree>
    <p:extLst>
      <p:ext uri="{BB962C8B-B14F-4D97-AF65-F5344CB8AC3E}">
        <p14:creationId xmlns:p14="http://schemas.microsoft.com/office/powerpoint/2010/main" val="361589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2A5F0-08DD-C843-BD2D-528C2539A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925"/>
            <a:ext cx="10515600" cy="3662737"/>
          </a:xfrm>
        </p:spPr>
      </p:pic>
    </p:spTree>
    <p:extLst>
      <p:ext uri="{BB962C8B-B14F-4D97-AF65-F5344CB8AC3E}">
        <p14:creationId xmlns:p14="http://schemas.microsoft.com/office/powerpoint/2010/main" val="375282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first we’ll create a noisy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0EE9F7-FCDE-E048-A874-199563FA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186"/>
            <a:ext cx="10511450" cy="4320014"/>
          </a:xfrm>
        </p:spPr>
      </p:pic>
    </p:spTree>
    <p:extLst>
      <p:ext uri="{BB962C8B-B14F-4D97-AF65-F5344CB8AC3E}">
        <p14:creationId xmlns:p14="http://schemas.microsoft.com/office/powerpoint/2010/main" val="2374987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import relevant filters and apply them to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C6DCA-8D8F-1E44-8D09-3086DF3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1651"/>
            <a:ext cx="10515600" cy="2419286"/>
          </a:xfrm>
        </p:spPr>
      </p:pic>
    </p:spTree>
    <p:extLst>
      <p:ext uri="{BB962C8B-B14F-4D97-AF65-F5344CB8AC3E}">
        <p14:creationId xmlns:p14="http://schemas.microsoft.com/office/powerpoint/2010/main" val="4150723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import relevant filters and apply them to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C6DCA-8D8F-1E44-8D09-3086DF3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1651"/>
            <a:ext cx="10515600" cy="24192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C9670-6F55-C74F-A621-2FB50882C2AD}"/>
              </a:ext>
            </a:extLst>
          </p:cNvPr>
          <p:cNvSpPr txBox="1"/>
          <p:nvPr/>
        </p:nvSpPr>
        <p:spPr>
          <a:xfrm>
            <a:off x="8486542" y="4627936"/>
            <a:ext cx="2867258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Disk is a structural element, we’ll discuss this later</a:t>
            </a:r>
          </a:p>
        </p:txBody>
      </p:sp>
    </p:spTree>
    <p:extLst>
      <p:ext uri="{BB962C8B-B14F-4D97-AF65-F5344CB8AC3E}">
        <p14:creationId xmlns:p14="http://schemas.microsoft.com/office/powerpoint/2010/main" val="1087728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Plot the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24E72-333F-E54C-8F03-3EF6769FD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511" y="1825625"/>
            <a:ext cx="6320977" cy="4351338"/>
          </a:xfrm>
        </p:spPr>
      </p:pic>
    </p:spTree>
    <p:extLst>
      <p:ext uri="{BB962C8B-B14F-4D97-AF65-F5344CB8AC3E}">
        <p14:creationId xmlns:p14="http://schemas.microsoft.com/office/powerpoint/2010/main" val="387055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Plot the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72FE7-AB7D-AD45-9381-FB40605F6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383" y="1854199"/>
            <a:ext cx="5299234" cy="4796645"/>
          </a:xfrm>
        </p:spPr>
      </p:pic>
    </p:spTree>
    <p:extLst>
      <p:ext uri="{BB962C8B-B14F-4D97-AF65-F5344CB8AC3E}">
        <p14:creationId xmlns:p14="http://schemas.microsoft.com/office/powerpoint/2010/main" val="2026306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we have seen how we can use some basic filters to remove noise.</a:t>
            </a:r>
          </a:p>
          <a:p>
            <a:r>
              <a:rPr lang="en-US" dirty="0"/>
              <a:t>These aren’t ideal however as they do come at the cost of resolution.</a:t>
            </a:r>
          </a:p>
          <a:p>
            <a:r>
              <a:rPr lang="en-US" dirty="0"/>
              <a:t>More advanced denoising methods are available in </a:t>
            </a:r>
            <a:r>
              <a:rPr lang="en-US" dirty="0" err="1"/>
              <a:t>Scikit</a:t>
            </a:r>
            <a:r>
              <a:rPr lang="en-US" dirty="0"/>
              <a:t>-image which take advantage of local information to remove noise.</a:t>
            </a:r>
          </a:p>
          <a:p>
            <a:r>
              <a:rPr lang="en-US" dirty="0"/>
              <a:t>These algorithms better preserve edges and sharp features.</a:t>
            </a:r>
          </a:p>
        </p:txBody>
      </p:sp>
    </p:spTree>
    <p:extLst>
      <p:ext uri="{BB962C8B-B14F-4D97-AF65-F5344CB8AC3E}">
        <p14:creationId xmlns:p14="http://schemas.microsoft.com/office/powerpoint/2010/main" val="2230548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variation denoising seeks to decrease the total variation in a local region of the image – large changes in values likely due to noise.</a:t>
            </a:r>
          </a:p>
          <a:p>
            <a:r>
              <a:rPr lang="en-US" dirty="0"/>
              <a:t>The important parameters for TV are the denoise weighting (larger = more denoising but loss of fidelity) and number of iterations.</a:t>
            </a:r>
          </a:p>
          <a:p>
            <a:r>
              <a:rPr lang="en-US" dirty="0"/>
              <a:t>Non local means attempts to reduce noise by changing pixel values to be equal to the mean of local related patches.</a:t>
            </a:r>
          </a:p>
          <a:p>
            <a:r>
              <a:rPr lang="en-US" dirty="0"/>
              <a:t>NL means requires an estimate of the standard deviation (sigma) of the noise.</a:t>
            </a:r>
          </a:p>
          <a:p>
            <a:r>
              <a:rPr lang="en-US" dirty="0"/>
              <a:t>The patch size and a cutoff value also need to be specified.</a:t>
            </a:r>
          </a:p>
        </p:txBody>
      </p:sp>
    </p:spTree>
    <p:extLst>
      <p:ext uri="{BB962C8B-B14F-4D97-AF65-F5344CB8AC3E}">
        <p14:creationId xmlns:p14="http://schemas.microsoft.com/office/powerpoint/2010/main" val="79082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25750-703A-C348-A5B8-85DA0ACA8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6218"/>
            <a:ext cx="10515600" cy="2450152"/>
          </a:xfrm>
        </p:spPr>
      </p:pic>
    </p:spTree>
    <p:extLst>
      <p:ext uri="{BB962C8B-B14F-4D97-AF65-F5344CB8AC3E}">
        <p14:creationId xmlns:p14="http://schemas.microsoft.com/office/powerpoint/2010/main" val="4291074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82F3B0-7ECC-8A49-9A1D-F2BB2F461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964" y="1825625"/>
            <a:ext cx="8590072" cy="4351338"/>
          </a:xfrm>
        </p:spPr>
      </p:pic>
    </p:spTree>
    <p:extLst>
      <p:ext uri="{BB962C8B-B14F-4D97-AF65-F5344CB8AC3E}">
        <p14:creationId xmlns:p14="http://schemas.microsoft.com/office/powerpoint/2010/main" val="3850013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2B74B-89DB-7849-95A6-87BCB1607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374"/>
            <a:ext cx="10515600" cy="2879840"/>
          </a:xfrm>
        </p:spPr>
      </p:pic>
    </p:spTree>
    <p:extLst>
      <p:ext uri="{BB962C8B-B14F-4D97-AF65-F5344CB8AC3E}">
        <p14:creationId xmlns:p14="http://schemas.microsoft.com/office/powerpoint/2010/main" val="37248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get started by opening up a new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E8380-41BB-C948-98D7-A5D4ABF9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3088"/>
            <a:ext cx="10515600" cy="2756411"/>
          </a:xfrm>
        </p:spPr>
      </p:pic>
    </p:spTree>
    <p:extLst>
      <p:ext uri="{BB962C8B-B14F-4D97-AF65-F5344CB8AC3E}">
        <p14:creationId xmlns:p14="http://schemas.microsoft.com/office/powerpoint/2010/main" val="4004556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Wrapping up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stage is to maximize the useful signal in an image.</a:t>
            </a:r>
          </a:p>
          <a:p>
            <a:r>
              <a:rPr lang="en-US" dirty="0"/>
              <a:t>We generally want to reduce noise to improve the quality of information extracted from pixels.</a:t>
            </a:r>
          </a:p>
          <a:p>
            <a:r>
              <a:rPr lang="en-US" dirty="0"/>
              <a:t>We can use a variety of filters to enhance particular features for extraction/segmentation.</a:t>
            </a:r>
          </a:p>
          <a:p>
            <a:r>
              <a:rPr lang="en-US" dirty="0"/>
              <a:t>More advanced denoising algorithms can be used however they do require some hyper parameter tuning, i.e. not necessarily general.</a:t>
            </a:r>
          </a:p>
        </p:txBody>
      </p:sp>
    </p:spTree>
    <p:extLst>
      <p:ext uri="{BB962C8B-B14F-4D97-AF65-F5344CB8AC3E}">
        <p14:creationId xmlns:p14="http://schemas.microsoft.com/office/powerpoint/2010/main" val="625775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C5DF-77AE-184C-A5D1-E03949A22E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Segmentation and feature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9523D-6BB9-B84F-825A-9F2F7283D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4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Thresholding is the most basic way to segment an image.</a:t>
            </a:r>
          </a:p>
          <a:p>
            <a:r>
              <a:rPr lang="en-US" dirty="0"/>
              <a:t>This is simply stating that all pixels below a single value are background and everything above is a feature of interest.</a:t>
            </a:r>
          </a:p>
          <a:p>
            <a:r>
              <a:rPr lang="en-US" dirty="0"/>
              <a:t>Estimation of a threshold can be done in a number of ways (either global or local)</a:t>
            </a:r>
          </a:p>
          <a:p>
            <a:r>
              <a:rPr lang="en-US" dirty="0"/>
              <a:t>One of the most popular ways is using Otsu’s method which assumes the distribution of pixels is roughly bimodal (background and signal).</a:t>
            </a:r>
          </a:p>
          <a:p>
            <a:r>
              <a:rPr lang="en-US" dirty="0"/>
              <a:t>We’ll start with the image we created by histogram equalization.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73BE5-57B3-B543-95F8-3801D4E8B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37"/>
            <a:ext cx="10515600" cy="3891314"/>
          </a:xfrm>
        </p:spPr>
      </p:pic>
    </p:spTree>
    <p:extLst>
      <p:ext uri="{BB962C8B-B14F-4D97-AF65-F5344CB8AC3E}">
        <p14:creationId xmlns:p14="http://schemas.microsoft.com/office/powerpoint/2010/main" val="21628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1D1EAB-7812-D343-A333-4D11159F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3" y="1825625"/>
            <a:ext cx="7397274" cy="4351338"/>
          </a:xfrm>
        </p:spPr>
      </p:pic>
    </p:spTree>
    <p:extLst>
      <p:ext uri="{BB962C8B-B14F-4D97-AF65-F5344CB8AC3E}">
        <p14:creationId xmlns:p14="http://schemas.microsoft.com/office/powerpoint/2010/main" val="3880887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</p:spTree>
    <p:extLst>
      <p:ext uri="{BB962C8B-B14F-4D97-AF65-F5344CB8AC3E}">
        <p14:creationId xmlns:p14="http://schemas.microsoft.com/office/powerpoint/2010/main" val="2846832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BB6D2-6216-5C4A-8F26-26DEA9A8F2A6}"/>
              </a:ext>
            </a:extLst>
          </p:cNvPr>
          <p:cNvSpPr txBox="1"/>
          <p:nvPr/>
        </p:nvSpPr>
        <p:spPr>
          <a:xfrm>
            <a:off x="8486542" y="1825625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local threshold does a good job of estimating the structure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91402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BB6D2-6216-5C4A-8F26-26DEA9A8F2A6}"/>
              </a:ext>
            </a:extLst>
          </p:cNvPr>
          <p:cNvSpPr txBox="1"/>
          <p:nvPr/>
        </p:nvSpPr>
        <p:spPr>
          <a:xfrm>
            <a:off x="8499634" y="4237971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Since the coins are well separated we should be able to segment from the binary image alone.</a:t>
            </a:r>
          </a:p>
        </p:txBody>
      </p:sp>
    </p:spTree>
    <p:extLst>
      <p:ext uri="{BB962C8B-B14F-4D97-AF65-F5344CB8AC3E}">
        <p14:creationId xmlns:p14="http://schemas.microsoft.com/office/powerpoint/2010/main" val="58960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E0D97-F3BF-3446-9993-3BBA544A1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US" dirty="0"/>
              <a:t>In cases where there is high contrast and well separated objects it is possible to segment from a binary mask directly.</a:t>
            </a:r>
          </a:p>
          <a:p>
            <a:r>
              <a:rPr lang="en-US" dirty="0"/>
              <a:t>To do that we will need to clean it up a little bit using morphological opening/closing.</a:t>
            </a:r>
          </a:p>
          <a:p>
            <a:r>
              <a:rPr lang="en-US" dirty="0"/>
              <a:t>This process will define a ‘structural element’ (some shape of size </a:t>
            </a:r>
            <a:r>
              <a:rPr lang="en-US" dirty="0" err="1"/>
              <a:t>mxn</a:t>
            </a:r>
            <a:r>
              <a:rPr lang="en-US" dirty="0"/>
              <a:t> in pixels) and use it as a feature to expand/contract regions in a binary image.</a:t>
            </a:r>
          </a:p>
          <a:p>
            <a:r>
              <a:rPr lang="en-US" dirty="0"/>
              <a:t>In this case we are using functions to fill holes and remove objects bigger/smaller than 64 pixels.</a:t>
            </a:r>
          </a:p>
        </p:txBody>
      </p:sp>
    </p:spTree>
    <p:extLst>
      <p:ext uri="{BB962C8B-B14F-4D97-AF65-F5344CB8AC3E}">
        <p14:creationId xmlns:p14="http://schemas.microsoft.com/office/powerpoint/2010/main" val="1274749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Morphological modification by structured elements.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D3C5F4-F829-2F43-B4D8-3CC28490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465" y="2293495"/>
            <a:ext cx="10689288" cy="33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get started by opening up a new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28C6CC-5237-2C4A-9249-9B48B359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6485"/>
            <a:ext cx="10515600" cy="3729618"/>
          </a:xfrm>
        </p:spPr>
      </p:pic>
    </p:spTree>
    <p:extLst>
      <p:ext uri="{BB962C8B-B14F-4D97-AF65-F5344CB8AC3E}">
        <p14:creationId xmlns:p14="http://schemas.microsoft.com/office/powerpoint/2010/main" val="2427708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599F7C-AD48-BA49-AFA6-77E3133A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7878"/>
            <a:ext cx="10515600" cy="3246831"/>
          </a:xfrm>
        </p:spPr>
      </p:pic>
    </p:spTree>
    <p:extLst>
      <p:ext uri="{BB962C8B-B14F-4D97-AF65-F5344CB8AC3E}">
        <p14:creationId xmlns:p14="http://schemas.microsoft.com/office/powerpoint/2010/main" val="1694759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599F7C-AD48-BA49-AFA6-77E3133A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7878"/>
            <a:ext cx="10515600" cy="32468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5CFF8-B646-944E-983B-108A5AF960F1}"/>
              </a:ext>
            </a:extLst>
          </p:cNvPr>
          <p:cNvSpPr txBox="1"/>
          <p:nvPr/>
        </p:nvSpPr>
        <p:spPr>
          <a:xfrm>
            <a:off x="7974978" y="3685717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label function looks for distinct, contiguous objects and assigns them a value. </a:t>
            </a:r>
          </a:p>
        </p:txBody>
      </p:sp>
    </p:spTree>
    <p:extLst>
      <p:ext uri="{BB962C8B-B14F-4D97-AF65-F5344CB8AC3E}">
        <p14:creationId xmlns:p14="http://schemas.microsoft.com/office/powerpoint/2010/main" val="42058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5CFF8-B646-944E-983B-108A5AF960F1}"/>
              </a:ext>
            </a:extLst>
          </p:cNvPr>
          <p:cNvSpPr txBox="1"/>
          <p:nvPr/>
        </p:nvSpPr>
        <p:spPr>
          <a:xfrm>
            <a:off x="6880484" y="3685717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 bad for a first pass. It looks like some of the edges are a bit poorly defined however.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91F72F-8D22-FB49-93FA-BAAE39794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6042285" cy="4785039"/>
          </a:xfrm>
        </p:spPr>
      </p:pic>
    </p:spTree>
    <p:extLst>
      <p:ext uri="{BB962C8B-B14F-4D97-AF65-F5344CB8AC3E}">
        <p14:creationId xmlns:p14="http://schemas.microsoft.com/office/powerpoint/2010/main" val="3761676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9002C-F7C0-E14D-A408-D533DB41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objects that are quite well separated such as the coins sometimes edge detection can perform better than a simple threshold.</a:t>
            </a:r>
          </a:p>
          <a:p>
            <a:r>
              <a:rPr lang="en-US" dirty="0"/>
              <a:t>We will use the </a:t>
            </a:r>
            <a:r>
              <a:rPr lang="en-US" dirty="0" err="1"/>
              <a:t>sobel</a:t>
            </a:r>
            <a:r>
              <a:rPr lang="en-US" dirty="0"/>
              <a:t> filter from earlier in conjunction with the watershed algorithm for creating the segmentation.</a:t>
            </a:r>
          </a:p>
          <a:p>
            <a:r>
              <a:rPr lang="en-US" dirty="0"/>
              <a:t>This should hopefully give a better boundary around the coins.</a:t>
            </a:r>
          </a:p>
        </p:txBody>
      </p:sp>
    </p:spTree>
    <p:extLst>
      <p:ext uri="{BB962C8B-B14F-4D97-AF65-F5344CB8AC3E}">
        <p14:creationId xmlns:p14="http://schemas.microsoft.com/office/powerpoint/2010/main" val="365090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9002C-F7C0-E14D-A408-D533DB41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objects that are quite well separated such as the coins sometimes edge detection can perform better than a simple threshold.</a:t>
            </a:r>
          </a:p>
          <a:p>
            <a:r>
              <a:rPr lang="en-US" dirty="0"/>
              <a:t>We will use the </a:t>
            </a:r>
            <a:r>
              <a:rPr lang="en-US" dirty="0" err="1"/>
              <a:t>sobel</a:t>
            </a:r>
            <a:r>
              <a:rPr lang="en-US" dirty="0"/>
              <a:t> filter from earlier in conjunction with the watershed algorithm for creating the segmentation.</a:t>
            </a:r>
          </a:p>
          <a:p>
            <a:r>
              <a:rPr lang="en-US" dirty="0"/>
              <a:t>This should hopefully give a better boundary around the coins.</a:t>
            </a:r>
          </a:p>
          <a:p>
            <a:r>
              <a:rPr lang="en-US" dirty="0"/>
              <a:t>To do this we have to specify markers as a starting point for the watershed “flooding”.</a:t>
            </a:r>
          </a:p>
        </p:txBody>
      </p:sp>
    </p:spTree>
    <p:extLst>
      <p:ext uri="{BB962C8B-B14F-4D97-AF65-F5344CB8AC3E}">
        <p14:creationId xmlns:p14="http://schemas.microsoft.com/office/powerpoint/2010/main" val="2796639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</p:spTree>
    <p:extLst>
      <p:ext uri="{BB962C8B-B14F-4D97-AF65-F5344CB8AC3E}">
        <p14:creationId xmlns:p14="http://schemas.microsoft.com/office/powerpoint/2010/main" val="350102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DBD19-D772-814B-A70D-CAAFA49ECB47}"/>
              </a:ext>
            </a:extLst>
          </p:cNvPr>
          <p:cNvSpPr txBox="1"/>
          <p:nvPr/>
        </p:nvSpPr>
        <p:spPr>
          <a:xfrm>
            <a:off x="6261401" y="2636406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define the foreground and background regions which are the starting point for the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231627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DBD19-D772-814B-A70D-CAAFA49ECB47}"/>
              </a:ext>
            </a:extLst>
          </p:cNvPr>
          <p:cNvSpPr txBox="1"/>
          <p:nvPr/>
        </p:nvSpPr>
        <p:spPr>
          <a:xfrm>
            <a:off x="6261401" y="3385914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Again the segmentation is slightly incomplete so we use morphological closing to fill any holes.</a:t>
            </a:r>
          </a:p>
        </p:txBody>
      </p:sp>
    </p:spTree>
    <p:extLst>
      <p:ext uri="{BB962C8B-B14F-4D97-AF65-F5344CB8AC3E}">
        <p14:creationId xmlns:p14="http://schemas.microsoft.com/office/powerpoint/2010/main" val="2127700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E92926-D936-7D4E-94A2-4FB07334C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374"/>
            <a:ext cx="10515600" cy="2879840"/>
          </a:xfrm>
        </p:spPr>
      </p:pic>
    </p:spTree>
    <p:extLst>
      <p:ext uri="{BB962C8B-B14F-4D97-AF65-F5344CB8AC3E}">
        <p14:creationId xmlns:p14="http://schemas.microsoft.com/office/powerpoint/2010/main" val="35964563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compare the two methods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01E62-D168-0444-8CA8-5E13C838B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6"/>
            <a:ext cx="8154109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4E864-F80A-7B4B-A282-7595ED92F6EF}"/>
              </a:ext>
            </a:extLst>
          </p:cNvPr>
          <p:cNvSpPr txBox="1"/>
          <p:nvPr/>
        </p:nvSpPr>
        <p:spPr>
          <a:xfrm>
            <a:off x="8992309" y="1840616"/>
            <a:ext cx="277304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Label2rgb allows us to overlay the labels from segmentation onto an image.</a:t>
            </a:r>
          </a:p>
        </p:txBody>
      </p:sp>
    </p:spTree>
    <p:extLst>
      <p:ext uri="{BB962C8B-B14F-4D97-AF65-F5344CB8AC3E}">
        <p14:creationId xmlns:p14="http://schemas.microsoft.com/office/powerpoint/2010/main" val="175953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relevant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487C5-3A35-5146-9D3D-CF15E3368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7389"/>
            <a:ext cx="10515600" cy="2187809"/>
          </a:xfrm>
        </p:spPr>
      </p:pic>
    </p:spTree>
    <p:extLst>
      <p:ext uri="{BB962C8B-B14F-4D97-AF65-F5344CB8AC3E}">
        <p14:creationId xmlns:p14="http://schemas.microsoft.com/office/powerpoint/2010/main" val="161129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compare the two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A215B-4FB5-AF42-8E04-86232CC12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383"/>
            <a:ext cx="10704795" cy="4399475"/>
          </a:xfrm>
        </p:spPr>
      </p:pic>
    </p:spTree>
    <p:extLst>
      <p:ext uri="{BB962C8B-B14F-4D97-AF65-F5344CB8AC3E}">
        <p14:creationId xmlns:p14="http://schemas.microsoft.com/office/powerpoint/2010/main" val="2934788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 for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covered some of the basic steps of preprocessing and segmentation.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learned how the Fourier domain can be used for rapid filtering of image.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covered some of the other common filters.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Introduced two more advanced denoising algorithms.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Worked through segmentation by two different methods (thresholding and 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32490586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Coming up on Day3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F5F65B-FF9A-EF4B-9B1E-C3CC23AF7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331" y="1915566"/>
            <a:ext cx="4579669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9E5D7-91D9-BF48-8960-3B9FD55B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85" y="1915566"/>
            <a:ext cx="4579669" cy="4337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F1781-EFBD-B84F-A8F7-0722441D535B}"/>
              </a:ext>
            </a:extLst>
          </p:cNvPr>
          <p:cNvSpPr txBox="1"/>
          <p:nvPr/>
        </p:nvSpPr>
        <p:spPr>
          <a:xfrm>
            <a:off x="4736891" y="6307116"/>
            <a:ext cx="308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segmentation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704218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6E00A-D01D-184B-BE29-B5FB8AE7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053849"/>
            <a:ext cx="2838450" cy="370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35D3F-DBDD-2A43-A564-C74DC83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053849"/>
            <a:ext cx="2829803" cy="370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5ACFF-37B8-3D4E-AB9D-0096FEDF117A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0155-D2DC-9540-B28D-D7920BA1322A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0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ED83-6084-A84D-8A41-21A14C026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AC43D-3AB4-5047-8369-BEF64E4BB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5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2105</Words>
  <Application>Microsoft Macintosh PowerPoint</Application>
  <PresentationFormat>Widescreen</PresentationFormat>
  <Paragraphs>193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7" baseType="lpstr">
      <vt:lpstr>Arial</vt:lpstr>
      <vt:lpstr>Calibri</vt:lpstr>
      <vt:lpstr>Calibri Light</vt:lpstr>
      <vt:lpstr>Office Theme</vt:lpstr>
      <vt:lpstr>Digital Image Processing in Python</vt:lpstr>
      <vt:lpstr>Day 2 overview</vt:lpstr>
      <vt:lpstr>Before we begin a note on imaging</vt:lpstr>
      <vt:lpstr>Scikit-image</vt:lpstr>
      <vt:lpstr>Scikit-image</vt:lpstr>
      <vt:lpstr>Let’s get started by opening up a new notebook</vt:lpstr>
      <vt:lpstr>Let’s get started by opening up a new notebook</vt:lpstr>
      <vt:lpstr>Import relevant libraries</vt:lpstr>
      <vt:lpstr>Image preprocessing</vt:lpstr>
      <vt:lpstr>Preprocessing – why do we need to do this?</vt:lpstr>
      <vt:lpstr>Test images in skimage</vt:lpstr>
      <vt:lpstr>Test images in skimage</vt:lpstr>
      <vt:lpstr>Test images in skimage</vt:lpstr>
      <vt:lpstr>Test images in skimage</vt:lpstr>
      <vt:lpstr>Inspecting image histograms</vt:lpstr>
      <vt:lpstr>Inspecting image histograms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Adaptive histogram equalization</vt:lpstr>
      <vt:lpstr>Adaptive histogram equalization</vt:lpstr>
      <vt:lpstr>Adaptive histogram equalization</vt:lpstr>
      <vt:lpstr>Adaptive histogram equalization</vt:lpstr>
      <vt:lpstr>Adaptive histogram equalization</vt:lpstr>
      <vt:lpstr>Fourier transforms and filtering</vt:lpstr>
      <vt:lpstr>Convolution theorem and frequency space</vt:lpstr>
      <vt:lpstr>Taking the Fourier transform of an image</vt:lpstr>
      <vt:lpstr>Taking the Fourier transform of an image</vt:lpstr>
      <vt:lpstr>Taking the Fourier transform of an image</vt:lpstr>
      <vt:lpstr>Filtering in the Fourier domain</vt:lpstr>
      <vt:lpstr>Low pass filter</vt:lpstr>
      <vt:lpstr>Low pass filter</vt:lpstr>
      <vt:lpstr>Low pass filter</vt:lpstr>
      <vt:lpstr>Low pass filter</vt:lpstr>
      <vt:lpstr>Low pass filter</vt:lpstr>
      <vt:lpstr>High pass filter</vt:lpstr>
      <vt:lpstr>High pass filter</vt:lpstr>
      <vt:lpstr>High pass filter</vt:lpstr>
      <vt:lpstr>High pass filter</vt:lpstr>
      <vt:lpstr>Other filters</vt:lpstr>
      <vt:lpstr>Other filters – first we’ll create a noisy image</vt:lpstr>
      <vt:lpstr>Other filters – first we’ll create a noisy image</vt:lpstr>
      <vt:lpstr>Other filters – import relevant filters and apply them to image</vt:lpstr>
      <vt:lpstr>Other filters – import relevant filters and apply them to image</vt:lpstr>
      <vt:lpstr>Plot the results</vt:lpstr>
      <vt:lpstr>Plot the results</vt:lpstr>
      <vt:lpstr>More advanced denoising</vt:lpstr>
      <vt:lpstr>More advanced denoising</vt:lpstr>
      <vt:lpstr>More advanced denoising</vt:lpstr>
      <vt:lpstr>More advanced denoising</vt:lpstr>
      <vt:lpstr>More advanced denoising</vt:lpstr>
      <vt:lpstr>Wrapping up preprocessing</vt:lpstr>
      <vt:lpstr>Segmentation and feature extraction</vt:lpstr>
      <vt:lpstr>Thresholding</vt:lpstr>
      <vt:lpstr>Thresholding using Otsu’s method</vt:lpstr>
      <vt:lpstr>Thresholding using Otsu’s method</vt:lpstr>
      <vt:lpstr>Thresholding using Otsu’s method</vt:lpstr>
      <vt:lpstr>Thresholding using Otsu’s method</vt:lpstr>
      <vt:lpstr>Thresholding using Otsu’s method</vt:lpstr>
      <vt:lpstr>Segmentation from a binary image</vt:lpstr>
      <vt:lpstr>Morphological modification by structured elements.</vt:lpstr>
      <vt:lpstr>Segmentation from a binary image</vt:lpstr>
      <vt:lpstr>Segmentation from a binary image</vt:lpstr>
      <vt:lpstr>Segmentation from a binary image</vt:lpstr>
      <vt:lpstr>Segmentation using edge detection</vt:lpstr>
      <vt:lpstr>Segmentation using edge detection</vt:lpstr>
      <vt:lpstr>Segmentation using edge detection</vt:lpstr>
      <vt:lpstr>Segmentation using edge detection</vt:lpstr>
      <vt:lpstr>Segmentation using edge detection</vt:lpstr>
      <vt:lpstr>Segmentation using edge detection</vt:lpstr>
      <vt:lpstr>Let’s compare the two methods</vt:lpstr>
      <vt:lpstr>Let’s compare the two methods</vt:lpstr>
      <vt:lpstr>Summary for day 2</vt:lpstr>
      <vt:lpstr>Coming up on Day3</vt:lpstr>
      <vt:lpstr>For 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Marcus</cp:lastModifiedBy>
  <cp:revision>60</cp:revision>
  <dcterms:created xsi:type="dcterms:W3CDTF">2018-11-05T01:45:27Z</dcterms:created>
  <dcterms:modified xsi:type="dcterms:W3CDTF">2018-11-07T06:58:34Z</dcterms:modified>
</cp:coreProperties>
</file>